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4" r:id="rId1"/>
  </p:sldMasterIdLst>
  <p:notesMasterIdLst>
    <p:notesMasterId r:id="rId38"/>
  </p:notesMasterIdLst>
  <p:sldIdLst>
    <p:sldId id="282" r:id="rId2"/>
    <p:sldId id="283" r:id="rId3"/>
    <p:sldId id="295" r:id="rId4"/>
    <p:sldId id="303" r:id="rId5"/>
    <p:sldId id="296" r:id="rId6"/>
    <p:sldId id="337" r:id="rId7"/>
    <p:sldId id="339" r:id="rId8"/>
    <p:sldId id="338" r:id="rId9"/>
    <p:sldId id="340" r:id="rId10"/>
    <p:sldId id="331" r:id="rId11"/>
    <p:sldId id="332" r:id="rId12"/>
    <p:sldId id="323" r:id="rId13"/>
    <p:sldId id="301" r:id="rId14"/>
    <p:sldId id="302" r:id="rId15"/>
    <p:sldId id="298" r:id="rId16"/>
    <p:sldId id="258" r:id="rId17"/>
    <p:sldId id="306" r:id="rId18"/>
    <p:sldId id="327" r:id="rId19"/>
    <p:sldId id="326" r:id="rId20"/>
    <p:sldId id="311" r:id="rId21"/>
    <p:sldId id="315" r:id="rId22"/>
    <p:sldId id="328" r:id="rId23"/>
    <p:sldId id="333" r:id="rId24"/>
    <p:sldId id="335" r:id="rId25"/>
    <p:sldId id="329" r:id="rId26"/>
    <p:sldId id="305" r:id="rId27"/>
    <p:sldId id="307" r:id="rId28"/>
    <p:sldId id="325" r:id="rId29"/>
    <p:sldId id="309" r:id="rId30"/>
    <p:sldId id="300" r:id="rId31"/>
    <p:sldId id="330" r:id="rId32"/>
    <p:sldId id="343" r:id="rId33"/>
    <p:sldId id="344" r:id="rId34"/>
    <p:sldId id="341" r:id="rId35"/>
    <p:sldId id="336" r:id="rId36"/>
    <p:sldId id="32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9193"/>
    <a:srgbClr val="399BD8"/>
    <a:srgbClr val="000059"/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093" autoAdjust="0"/>
    <p:restoredTop sz="99520" autoAdjust="0"/>
  </p:normalViewPr>
  <p:slideViewPr>
    <p:cSldViewPr>
      <p:cViewPr>
        <p:scale>
          <a:sx n="150" d="100"/>
          <a:sy n="150" d="100"/>
        </p:scale>
        <p:origin x="-696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0" d="100"/>
        <a:sy n="300" d="100"/>
      </p:scale>
      <p:origin x="0" y="367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E9BD2B20-1322-4F11-96B3-E7A5CEB953AB}" type="datetimeFigureOut">
              <a:rPr lang="en-US" smtClean="0"/>
              <a:pPr/>
              <a:t>12/21/17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FF7612D4-0494-4A0E-B63A-A8EC840501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51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1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Improvements 2013-2015</a:t>
            </a:r>
            <a:r>
              <a:rPr lang="en-US" sz="1200" baseline="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Helvetica Neue" charset="0"/>
              </a:rPr>
              <a:t>from</a:t>
            </a:r>
            <a:r>
              <a:rPr lang="en-US" baseline="0" dirty="0" smtClean="0">
                <a:solidFill>
                  <a:srgbClr val="1F497D"/>
                </a:solidFill>
                <a:latin typeface="Helvetica Neue" charset="0"/>
              </a:rPr>
              <a:t> safety culture reports in </a:t>
            </a:r>
            <a:r>
              <a:rPr lang="en-US" baseline="0" dirty="0" err="1" smtClean="0">
                <a:solidFill>
                  <a:srgbClr val="1F497D"/>
                </a:solidFill>
                <a:latin typeface="Helvetica Neue" charset="0"/>
              </a:rPr>
              <a:t>Pysch</a:t>
            </a:r>
            <a:r>
              <a:rPr lang="en-US" baseline="0" dirty="0" smtClean="0">
                <a:solidFill>
                  <a:srgbClr val="1F497D"/>
                </a:solidFill>
                <a:latin typeface="Helvetica Neue" charset="0"/>
              </a:rPr>
              <a:t> and ED</a:t>
            </a:r>
          </a:p>
          <a:p>
            <a:pPr lvl="1"/>
            <a:endParaRPr lang="en-US" baseline="0" dirty="0" smtClean="0">
              <a:solidFill>
                <a:srgbClr val="1F497D"/>
              </a:solidFill>
              <a:latin typeface="Helvetica Neue" charset="0"/>
            </a:endParaRPr>
          </a:p>
          <a:p>
            <a:pPr lvl="1"/>
            <a:endParaRPr lang="en-US" dirty="0" smtClean="0">
              <a:solidFill>
                <a:srgbClr val="1F497D"/>
              </a:solidFill>
              <a:latin typeface="Helvetica Neue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360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>
              <a:solidFill>
                <a:srgbClr val="1F497D"/>
              </a:solidFill>
              <a:latin typeface="Helvetica Neue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99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1F497D"/>
                </a:solidFill>
                <a:latin typeface="Helvetica Neue" charset="0"/>
              </a:rPr>
              <a:t>improvement in</a:t>
            </a:r>
            <a:r>
              <a:rPr lang="en-US" baseline="0" dirty="0" smtClean="0">
                <a:solidFill>
                  <a:srgbClr val="1F497D"/>
                </a:solidFill>
                <a:latin typeface="Helvetica Neue" charset="0"/>
              </a:rPr>
              <a:t> overall patient satisfaction from 2010 - 2016</a:t>
            </a:r>
            <a:endParaRPr lang="en-US" dirty="0" smtClean="0">
              <a:solidFill>
                <a:srgbClr val="1F497D"/>
              </a:solidFill>
              <a:latin typeface="Helvetica Neue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79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90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New</a:t>
            </a:r>
            <a:r>
              <a:rPr lang="en-US" baseline="0" dirty="0" smtClean="0"/>
              <a:t> Mexico is the epicenter of a national shortfall of mental health providers. In simple terms, demand greatly outpaces supply.  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/>
              <a:t>Community resources have closed, driving waves of patients into main hubs like UNM.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513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</a:t>
            </a:r>
            <a:r>
              <a:rPr lang="en-US" baseline="0" dirty="0" smtClean="0"/>
              <a:t> an approach we had success with in our Surgery department</a:t>
            </a:r>
            <a:r>
              <a:rPr lang="is-IS" baseline="0" dirty="0" smtClean="0"/>
              <a:t>….where X, Y and Z results were had.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51B01-EBA9-B249-A7E3-F26F512B90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512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rothko</a:t>
            </a:r>
            <a:endParaRPr lang="en-US" dirty="0" smtClean="0"/>
          </a:p>
          <a:p>
            <a:r>
              <a:rPr lang="en-US" dirty="0" smtClean="0"/>
              <a:t>driving</a:t>
            </a:r>
            <a:r>
              <a:rPr lang="en-US" baseline="0" dirty="0" smtClean="0"/>
              <a:t> to right side up</a:t>
            </a:r>
            <a:r>
              <a:rPr lang="is-IS" baseline="0" dirty="0" smtClean="0"/>
              <a:t>….vertical</a:t>
            </a:r>
          </a:p>
          <a:p>
            <a:r>
              <a:rPr lang="is-IS" baseline="0" dirty="0" smtClean="0"/>
              <a:t>it’s a marketing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46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Tools, techniques and training</a:t>
            </a:r>
            <a:r>
              <a:rPr lang="en-US" baseline="0" dirty="0" smtClean="0"/>
              <a:t> to turn strategy into everyday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781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“Working together” has led to multiple accomplishments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53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“Working together” has led to multiple accomplishments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53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1F497D"/>
                </a:solidFill>
                <a:latin typeface="Helvetica Neue" charset="0"/>
              </a:rPr>
              <a:t>22% decrease in our seclusion and restraints since December of 2011 to </a:t>
            </a:r>
            <a:r>
              <a:rPr lang="en-US" dirty="0" err="1" smtClean="0">
                <a:solidFill>
                  <a:srgbClr val="1F497D"/>
                </a:solidFill>
                <a:latin typeface="Helvetica Neue" charset="0"/>
              </a:rPr>
              <a:t>december</a:t>
            </a:r>
            <a:r>
              <a:rPr lang="en-US" dirty="0" smtClean="0">
                <a:solidFill>
                  <a:srgbClr val="1F497D"/>
                </a:solidFill>
                <a:latin typeface="Helvetica Neue" charset="0"/>
              </a:rPr>
              <a:t> of 2016, which was the year prior to </a:t>
            </a:r>
            <a:r>
              <a:rPr lang="en-US" dirty="0" err="1" smtClean="0">
                <a:solidFill>
                  <a:srgbClr val="1F497D"/>
                </a:solidFill>
                <a:latin typeface="Helvetica Neue" charset="0"/>
              </a:rPr>
              <a:t>Lobowings</a:t>
            </a:r>
            <a:r>
              <a:rPr lang="en-US" dirty="0" smtClean="0">
                <a:solidFill>
                  <a:srgbClr val="1F497D"/>
                </a:solidFill>
                <a:latin typeface="Helvetica Neue" charset="0"/>
              </a:rPr>
              <a:t> starting at UNMH. 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  <a:latin typeface="Helvetica Neue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Helvetica Neue" charset="0"/>
            </a:endParaRPr>
          </a:p>
          <a:p>
            <a:pPr lvl="1"/>
            <a:r>
              <a:rPr lang="en-US" dirty="0" smtClean="0">
                <a:solidFill>
                  <a:srgbClr val="1F497D"/>
                </a:solidFill>
                <a:latin typeface="Helvetica Neue" charset="0"/>
              </a:rPr>
              <a:t>75% decrease overall in assaults from December of 2014 to December of 2016 using huddles, debriefings, as well as implementing patient rounding and a recovery base model of care. </a:t>
            </a:r>
          </a:p>
          <a:p>
            <a:pPr lvl="1"/>
            <a:endParaRPr lang="en-US" dirty="0" smtClean="0">
              <a:solidFill>
                <a:srgbClr val="1F497D"/>
              </a:solidFill>
              <a:latin typeface="Helvetica Neue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12D4-0494-4A0E-B63A-A8EC8405011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076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81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20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7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82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9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145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46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 i="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0FC68045-28D2-40A9-B139-EBF0FF2F6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432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88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8045-28D2-40A9-B139-EBF0FF2F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06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0FC68045-28D2-40A9-B139-EBF0FF2F6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0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venir Book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venir Book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venir Book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venir Book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venir Book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9200" y="3581400"/>
            <a:ext cx="7086600" cy="500965"/>
          </a:xfrm>
          <a:prstGeom prst="round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Transitioning to Team–Based Care in Behavioral Health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3607578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Case Study from the University of New Mexico 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3400" y="609600"/>
            <a:ext cx="8039858" cy="800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524004"/>
              </p:ext>
            </p:extLst>
          </p:nvPr>
        </p:nvGraphicFramePr>
        <p:xfrm>
          <a:off x="304800" y="4495800"/>
          <a:ext cx="2743200" cy="1434283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1434283">
                <a:tc>
                  <a:txBody>
                    <a:bodyPr/>
                    <a:lstStyle/>
                    <a:p>
                      <a:pPr rtl="0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Jeff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Katzman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, MD</a:t>
                      </a:r>
                    </a:p>
                    <a:p>
                      <a:pPr rtl="0"/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Vice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Chair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- Department of Psychiatry &amp; Behavioral Sciences</a:t>
                      </a:r>
                    </a:p>
                    <a:p>
                      <a:pPr rtl="0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University of New Mexico/Health Science Center</a:t>
                      </a:r>
                    </a:p>
                    <a:p>
                      <a:pPr rtl="0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School of Medicine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200400" y="4343400"/>
            <a:ext cx="0" cy="1707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71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Behavioral Health Programs - UNM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610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Psychiatric Emergency Room Staffed 24/7 with resident &amp;</a:t>
            </a:r>
            <a:r>
              <a:rPr lang="en-US" sz="2000" dirty="0" smtClean="0">
                <a:latin typeface="Avenir Book"/>
                <a:cs typeface="Avenir Book"/>
              </a:rPr>
              <a:t> </a:t>
            </a:r>
            <a:r>
              <a:rPr lang="en-US" sz="2000" dirty="0">
                <a:latin typeface="Avenir Book"/>
                <a:cs typeface="Avenir Book"/>
              </a:rPr>
              <a:t>faculty member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Urgent Care Center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COPE—Program for 1200 Patients with SMI with embedded Primary Care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Affective Treatment Program – 1200 Patients </a:t>
            </a:r>
            <a:r>
              <a:rPr lang="en-US" sz="2000" dirty="0" smtClean="0">
                <a:latin typeface="Avenir Book"/>
                <a:cs typeface="Avenir Book"/>
              </a:rPr>
              <a:t> </a:t>
            </a:r>
            <a:endParaRPr lang="en-US" sz="2000" dirty="0">
              <a:latin typeface="Avenir Book"/>
              <a:cs typeface="Avenir Book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Psychosocial Rehabilitation Program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Community Outreach Division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Programs and fellowships in </a:t>
            </a:r>
            <a:r>
              <a:rPr lang="en-US" sz="2000" dirty="0" err="1">
                <a:latin typeface="Avenir Book"/>
                <a:cs typeface="Avenir Book"/>
              </a:rPr>
              <a:t>Geropsychiatry</a:t>
            </a:r>
            <a:r>
              <a:rPr lang="en-US" sz="2000" dirty="0">
                <a:latin typeface="Avenir Book"/>
                <a:cs typeface="Avenir Book"/>
              </a:rPr>
              <a:t>, Psychosomatics, Addictions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Substance Abuse Program with 400 patients on methadone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Forensic Liaison Programs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42 residents, Med School Class 120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07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Facilities / Patient Encounters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6106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47 </a:t>
            </a:r>
            <a:r>
              <a:rPr lang="en-US" sz="2000" dirty="0">
                <a:latin typeface="Avenir Book"/>
                <a:cs typeface="Avenir Book"/>
              </a:rPr>
              <a:t>Adult Beds 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35 Child Beds 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venir Book"/>
                <a:cs typeface="Avenir Book"/>
              </a:rPr>
              <a:t> 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1,500 Adult Admissions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800 Child Admissions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venir Book"/>
                <a:cs typeface="Avenir Book"/>
              </a:rPr>
              <a:t>  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101,000 Adult outpatient encounters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25,000 Child  outpatient encounters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venir Book"/>
                <a:cs typeface="Avenir Book"/>
              </a:rPr>
              <a:t> 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Community Support Services Program with 200 clients and a Community ACT Team with 75 clients.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venir Book"/>
                <a:cs typeface="Avenir Book"/>
              </a:rPr>
              <a:t>2500 outpatient adult clients in all our programs combined.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endParaRPr lang="en-US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80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54014"/>
            <a:ext cx="7886700" cy="13255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 smtClean="0">
                <a:latin typeface="Avenir Book" charset="0"/>
                <a:ea typeface="Avenir Book" charset="0"/>
                <a:cs typeface="Avenir Book" charset="0"/>
              </a:rPr>
              <a:t>Where We Started From </a:t>
            </a:r>
            <a:endParaRPr lang="en-US" alt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21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90878" y="1690689"/>
            <a:ext cx="4238823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9193"/>
              </a:buClr>
            </a:pPr>
            <a:r>
              <a:rPr lang="en-US" altLang="en-US" sz="1800" dirty="0">
                <a:ea typeface="Avenir Book" charset="0"/>
                <a:cs typeface="Avenir Book" charset="0"/>
              </a:rPr>
              <a:t>Multiple prior year attempts </a:t>
            </a:r>
            <a:r>
              <a:rPr lang="en-US" altLang="en-US" sz="1800" dirty="0" smtClean="0">
                <a:ea typeface="Avenir Book" charset="0"/>
                <a:cs typeface="Avenir Book" charset="0"/>
              </a:rPr>
              <a:t>to </a:t>
            </a:r>
            <a:r>
              <a:rPr lang="en-US" altLang="en-US" sz="1800" dirty="0">
                <a:ea typeface="Avenir Book" charset="0"/>
                <a:cs typeface="Avenir Book" charset="0"/>
              </a:rPr>
              <a:t>improve or address significant quality and safety concerns and operational inefficiencies </a:t>
            </a:r>
            <a:r>
              <a:rPr lang="en-US" altLang="en-US" sz="1800" dirty="0" smtClean="0">
                <a:ea typeface="Avenir Book" charset="0"/>
                <a:cs typeface="Avenir Book" charset="0"/>
              </a:rPr>
              <a:t>with </a:t>
            </a:r>
            <a:r>
              <a:rPr lang="en-US" altLang="en-US" sz="1800" dirty="0">
                <a:ea typeface="Avenir Book" charset="0"/>
                <a:cs typeface="Avenir Book" charset="0"/>
              </a:rPr>
              <a:t>little traction or success</a:t>
            </a:r>
          </a:p>
          <a:p>
            <a:pPr>
              <a:lnSpc>
                <a:spcPct val="100000"/>
              </a:lnSpc>
              <a:buClr>
                <a:srgbClr val="009193"/>
              </a:buClr>
            </a:pPr>
            <a:r>
              <a:rPr lang="en-US" altLang="en-US" sz="1800" dirty="0">
                <a:ea typeface="Avenir Book" charset="0"/>
                <a:cs typeface="Avenir Book" charset="0"/>
              </a:rPr>
              <a:t>Deeply entrenched silos and “tribalism”</a:t>
            </a:r>
          </a:p>
          <a:p>
            <a:pPr>
              <a:lnSpc>
                <a:spcPct val="100000"/>
              </a:lnSpc>
              <a:buClr>
                <a:srgbClr val="009193"/>
              </a:buClr>
            </a:pPr>
            <a:r>
              <a:rPr lang="en-US" altLang="en-US" sz="1800" dirty="0">
                <a:ea typeface="Avenir Book" charset="0"/>
                <a:cs typeface="Avenir Book" charset="0"/>
              </a:rPr>
              <a:t>Culture of disrespect and individualism</a:t>
            </a:r>
          </a:p>
          <a:p>
            <a:pPr>
              <a:lnSpc>
                <a:spcPct val="100000"/>
              </a:lnSpc>
              <a:buClr>
                <a:srgbClr val="009193"/>
              </a:buClr>
            </a:pPr>
            <a:r>
              <a:rPr lang="en-US" altLang="en-US" sz="1800" dirty="0">
                <a:ea typeface="Avenir Book" charset="0"/>
                <a:cs typeface="Avenir Book" charset="0"/>
              </a:rPr>
              <a:t>Difficult recruitment and retention of RN’s: 50 travelers required just to keep </a:t>
            </a:r>
            <a:r>
              <a:rPr lang="en-US" altLang="en-US" sz="1800" dirty="0" smtClean="0">
                <a:ea typeface="Avenir Book" charset="0"/>
                <a:cs typeface="Avenir Book" charset="0"/>
              </a:rPr>
              <a:t>operating rooms </a:t>
            </a:r>
            <a:r>
              <a:rPr lang="en-US" altLang="en-US" sz="1800" dirty="0">
                <a:ea typeface="Avenir Book" charset="0"/>
                <a:cs typeface="Avenir Book" charset="0"/>
              </a:rPr>
              <a:t>open</a:t>
            </a:r>
          </a:p>
          <a:p>
            <a:pPr>
              <a:lnSpc>
                <a:spcPct val="100000"/>
              </a:lnSpc>
              <a:buClr>
                <a:srgbClr val="009193"/>
              </a:buClr>
            </a:pPr>
            <a:r>
              <a:rPr lang="en-US" altLang="en-US" sz="1800" dirty="0">
                <a:ea typeface="Avenir Book" charset="0"/>
                <a:cs typeface="Avenir Book" charset="0"/>
              </a:rPr>
              <a:t>Culture of finger-pointing and blame</a:t>
            </a:r>
          </a:p>
          <a:p>
            <a:pPr>
              <a:lnSpc>
                <a:spcPct val="100000"/>
              </a:lnSpc>
              <a:buClr>
                <a:srgbClr val="009193"/>
              </a:buClr>
            </a:pPr>
            <a:r>
              <a:rPr lang="en-US" altLang="en-US" sz="1800" dirty="0">
                <a:ea typeface="Avenir Book" charset="0"/>
                <a:cs typeface="Avenir Book" charset="0"/>
              </a:rPr>
              <a:t>No real cooperation or communication among key stakeholders</a:t>
            </a:r>
          </a:p>
          <a:p>
            <a:endParaRPr lang="en-US" altLang="en-US" dirty="0">
              <a:ea typeface="Avenir Book" charset="0"/>
              <a:cs typeface="Avenir Book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>
          <a:xfrm>
            <a:off x="481013" y="1981200"/>
            <a:ext cx="4281290" cy="3330918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220" name="AutoShape 4" descr="Image result for finger pointin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4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726" y="148859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Conflicting Silos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8130" y="252262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One Integrated Team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5044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Plotting a New Course to Coordinated Care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32054" y="3066139"/>
            <a:ext cx="2859546" cy="2793430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venir Book" charset="0"/>
                <a:ea typeface="Avenir Book" charset="0"/>
                <a:cs typeface="Avenir Book" charset="0"/>
              </a:rPr>
              <a:t>LoboWings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21972" y="3532421"/>
            <a:ext cx="1440984" cy="799480"/>
          </a:xfrm>
          <a:prstGeom prst="rightArrow">
            <a:avLst/>
          </a:prstGeom>
          <a:solidFill>
            <a:srgbClr val="00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654462" y="2133600"/>
            <a:ext cx="914400" cy="179856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venir Boo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812" y="3105175"/>
            <a:ext cx="8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Out</a:t>
            </a:r>
          </a:p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Patient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Can 18"/>
          <p:cNvSpPr/>
          <p:nvPr/>
        </p:nvSpPr>
        <p:spPr>
          <a:xfrm>
            <a:off x="654462" y="4192743"/>
            <a:ext cx="914400" cy="179856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812" y="5164318"/>
            <a:ext cx="87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</a:rPr>
              <a:t>In</a:t>
            </a:r>
          </a:p>
          <a:p>
            <a:r>
              <a:rPr lang="en-US" sz="1600" dirty="0" smtClean="0">
                <a:latin typeface="Avenir Book" charset="0"/>
              </a:rPr>
              <a:t>Patient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21" name="Can 20"/>
          <p:cNvSpPr/>
          <p:nvPr/>
        </p:nvSpPr>
        <p:spPr>
          <a:xfrm>
            <a:off x="1873662" y="2166859"/>
            <a:ext cx="914400" cy="179856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6012" y="3138434"/>
            <a:ext cx="877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MDs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Can 22"/>
          <p:cNvSpPr/>
          <p:nvPr/>
        </p:nvSpPr>
        <p:spPr>
          <a:xfrm>
            <a:off x="1873662" y="4202189"/>
            <a:ext cx="914400" cy="179856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6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6012" y="5173764"/>
            <a:ext cx="877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</a:rPr>
              <a:t>Nurses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25" name="Can 24"/>
          <p:cNvSpPr/>
          <p:nvPr/>
        </p:nvSpPr>
        <p:spPr>
          <a:xfrm>
            <a:off x="3026988" y="2206915"/>
            <a:ext cx="914400" cy="179856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venir Book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9338" y="3048000"/>
            <a:ext cx="877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Clerks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7" name="Can 26"/>
          <p:cNvSpPr/>
          <p:nvPr/>
        </p:nvSpPr>
        <p:spPr>
          <a:xfrm>
            <a:off x="3048000" y="4221239"/>
            <a:ext cx="914400" cy="179856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venir Book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5213820"/>
            <a:ext cx="111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venir Book" charset="0"/>
                <a:ea typeface="Avenir Book" charset="0"/>
                <a:cs typeface="Avenir Book" charset="0"/>
              </a:rPr>
              <a:t>Residents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8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7" y="0"/>
            <a:ext cx="83248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Using Crew Resource Management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16515" y="5253609"/>
            <a:ext cx="1083034" cy="108303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990600" y="3217565"/>
            <a:ext cx="2012950" cy="2040235"/>
          </a:xfrm>
          <a:prstGeom prst="wedgeEllipseCallout">
            <a:avLst>
              <a:gd name="adj1" fmla="val 39298"/>
              <a:gd name="adj2" fmla="val 571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962400"/>
            <a:ext cx="192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“Do it my way.”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3632284"/>
            <a:ext cx="0" cy="2388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11941" y="4638958"/>
            <a:ext cx="754133" cy="754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05944" y="5630184"/>
            <a:ext cx="781807" cy="7818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925972" y="5029051"/>
            <a:ext cx="754133" cy="7541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925972" y="6021087"/>
            <a:ext cx="774700" cy="774700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6475513" y="2286000"/>
            <a:ext cx="2442588" cy="2478998"/>
          </a:xfrm>
          <a:prstGeom prst="wedgeEllipseCallout">
            <a:avLst>
              <a:gd name="adj1" fmla="val -55473"/>
              <a:gd name="adj2" fmla="val 54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2833" y="2523118"/>
            <a:ext cx="2120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“We share a common system for how we handle situations. It’s part of the culture here. And it’s transparent.”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0778" y="1279526"/>
            <a:ext cx="730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Team-based decision making and communication procedures for high </a:t>
            </a:r>
            <a:r>
              <a:rPr lang="en-US" dirty="0" smtClean="0">
                <a:latin typeface="Avenir Light" charset="0"/>
                <a:ea typeface="Avenir Book" charset="0"/>
                <a:cs typeface="Avenir Book" charset="0"/>
              </a:rPr>
              <a:t>risk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, high variable work.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31675" y="3062683"/>
            <a:ext cx="1054100" cy="105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05944" y="2888946"/>
            <a:ext cx="1327462" cy="11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1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40" y="125986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Department head level buy-in.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Leadership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must set the example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and walk the talk.</a:t>
            </a:r>
          </a:p>
        </p:txBody>
      </p:sp>
      <p:sp>
        <p:nvSpPr>
          <p:cNvPr id="6" name="Half Frame 5"/>
          <p:cNvSpPr/>
          <p:nvPr/>
        </p:nvSpPr>
        <p:spPr>
          <a:xfrm rot="2753886">
            <a:off x="3111594" y="2214199"/>
            <a:ext cx="2933018" cy="2888252"/>
          </a:xfrm>
          <a:prstGeom prst="halfFrame">
            <a:avLst>
              <a:gd name="adj1" fmla="val 2795"/>
              <a:gd name="adj2" fmla="val 2933"/>
            </a:avLst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venir Book" charset="0"/>
            </a:endParaRPr>
          </a:p>
        </p:txBody>
      </p:sp>
      <p:sp>
        <p:nvSpPr>
          <p:cNvPr id="7" name="Half Frame 6"/>
          <p:cNvSpPr/>
          <p:nvPr/>
        </p:nvSpPr>
        <p:spPr>
          <a:xfrm rot="13481969">
            <a:off x="3106276" y="3127255"/>
            <a:ext cx="2933018" cy="2888252"/>
          </a:xfrm>
          <a:prstGeom prst="halfFrame">
            <a:avLst>
              <a:gd name="adj1" fmla="val 2795"/>
              <a:gd name="adj2" fmla="val 2244"/>
            </a:avLst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5044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</a:rPr>
              <a:t>Change Management: Top Down, Bottom Up</a:t>
            </a:r>
            <a:endParaRPr lang="en-US" sz="1600" dirty="0" smtClean="0">
              <a:latin typeface="Avenir Boo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423" y="5281356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   Everyone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has a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say. 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They’re engaged,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not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just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listening.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3657600" y="2667000"/>
            <a:ext cx="685800" cy="22860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</a:endParaRPr>
          </a:p>
        </p:txBody>
      </p:sp>
      <p:sp>
        <p:nvSpPr>
          <p:cNvPr id="12" name="Up Arrow 11"/>
          <p:cNvSpPr/>
          <p:nvPr/>
        </p:nvSpPr>
        <p:spPr>
          <a:xfrm rot="10800000">
            <a:off x="4724400" y="2784996"/>
            <a:ext cx="685800" cy="232818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165" y="5112079"/>
            <a:ext cx="832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</a:rPr>
              <a:t>Clerks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9941" y="5035454"/>
            <a:ext cx="139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</a:rPr>
              <a:t>Case managers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681246"/>
            <a:ext cx="1399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</a:rPr>
              <a:t>Security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8199" y="3810000"/>
            <a:ext cx="1312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</a:rPr>
              <a:t>Physicians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599" y="3821614"/>
            <a:ext cx="832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Book" charset="0"/>
              </a:rPr>
              <a:t>Nurses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556" y="2234625"/>
            <a:ext cx="131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venir Book" charset="0"/>
              </a:rPr>
              <a:t>Department Chairs</a:t>
            </a:r>
            <a:endParaRPr lang="en-US" sz="1600" dirty="0">
              <a:latin typeface="Avenir Boo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7354" y="1256665"/>
            <a:ext cx="2246646" cy="707886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PARTICIPATION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MANDATORY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17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CRM Implementation Process</a:t>
            </a:r>
            <a:b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49"/>
            <a:ext cx="8229600" cy="4817341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                        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521743" y="4791366"/>
            <a:ext cx="4107657" cy="676275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Steering Committee-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2521743" y="1380226"/>
            <a:ext cx="3886200" cy="862012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Leadership Development Institute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90837" y="3994149"/>
            <a:ext cx="3224213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Hardwire Safety Tools</a:t>
            </a: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2737" y="5919574"/>
            <a:ext cx="1457325" cy="6381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Daily Huddles</a:t>
            </a: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8230" y="5936819"/>
            <a:ext cx="1457325" cy="638175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Bi-Weekly Meetings</a:t>
            </a: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447459" y="5533376"/>
            <a:ext cx="667341" cy="3268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6" idx="0"/>
          </p:cNvCxnSpPr>
          <p:nvPr/>
        </p:nvCxnSpPr>
        <p:spPr>
          <a:xfrm>
            <a:off x="4945855" y="5533376"/>
            <a:ext cx="681038" cy="4034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629025" y="3429000"/>
            <a:ext cx="0" cy="5404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552950" y="2371724"/>
            <a:ext cx="0" cy="3714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52737" y="2769826"/>
            <a:ext cx="150495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Teamwork Training</a:t>
            </a: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81550" y="2767993"/>
            <a:ext cx="150495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Communication</a:t>
            </a:r>
          </a:p>
          <a:p>
            <a:pPr algn="ctr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Training</a:t>
            </a: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534025" y="3428999"/>
            <a:ext cx="0" cy="5404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0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1731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Call Sign: Lobo Wings</a:t>
            </a:r>
            <a:b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90600" y="2926080"/>
            <a:ext cx="2743200" cy="883920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>
            <a:off x="4343400" y="3124199"/>
            <a:ext cx="533400" cy="542925"/>
          </a:xfrm>
          <a:prstGeom prst="plus">
            <a:avLst>
              <a:gd name="adj" fmla="val 4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2264836"/>
            <a:ext cx="3715782" cy="192065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73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Hang Rothko Right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Content Placeholder 3" descr="orange-and-yellow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>
          <a:xfrm rot="5400000">
            <a:off x="2333625" y="1690689"/>
            <a:ext cx="4476750" cy="44196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5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86700" cy="928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Hardwire Safety Tools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How We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D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id It 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733800" cy="5562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Daily Huddles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Psych ED to Inpatient Transfer Process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Rapid access to ASAP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Patient Checklist into Units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Resident Orientation to Rotations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Resident Intimidation Feedback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Patient Information Collection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EMTALA training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9193"/>
              </a:buClr>
            </a:pPr>
            <a:r>
              <a:rPr lang="en-US" sz="3600" dirty="0" smtClean="0">
                <a:ea typeface="Avenir Book" charset="0"/>
                <a:cs typeface="Avenir Book" charset="0"/>
              </a:rPr>
              <a:t>Collaborative Aggression Reduction Efficacy (CARE) </a:t>
            </a:r>
          </a:p>
          <a:p>
            <a:endParaRPr lang="en-US" dirty="0">
              <a:ea typeface="Avenir Book" charset="0"/>
              <a:cs typeface="Avenir Book" charset="0"/>
            </a:endParaRPr>
          </a:p>
        </p:txBody>
      </p:sp>
      <p:pic>
        <p:nvPicPr>
          <p:cNvPr id="5" name="Picture 4" descr="07_fil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29200" y="3771900"/>
            <a:ext cx="4114800" cy="3086100"/>
          </a:xfrm>
          <a:prstGeom prst="rect">
            <a:avLst/>
          </a:prstGeom>
        </p:spPr>
      </p:pic>
      <p:pic>
        <p:nvPicPr>
          <p:cNvPr id="6" name="Picture 5" descr="05_Huddle 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962400" y="990600"/>
            <a:ext cx="2971800" cy="33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Outline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5257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15938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Situation Analysis</a:t>
            </a:r>
          </a:p>
          <a:p>
            <a:pPr marL="1831975" lvl="2" indent="-515938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Social determinants</a:t>
            </a:r>
          </a:p>
          <a:p>
            <a:pPr marL="1831975" lvl="2" indent="-515938">
              <a:buFont typeface="Arial" charset="0"/>
              <a:buChar char="•"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Economic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pressures</a:t>
            </a:r>
          </a:p>
          <a:p>
            <a:pPr marL="1831975" lvl="2" indent="-515938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Where started from at UNM</a:t>
            </a:r>
          </a:p>
          <a:p>
            <a:pPr marL="917575" indent="-515938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Change Management</a:t>
            </a:r>
          </a:p>
          <a:p>
            <a:pPr marL="1831975" lvl="2" indent="-515938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Leadership</a:t>
            </a:r>
          </a:p>
          <a:p>
            <a:pPr marL="1831975" lvl="2" indent="-515938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Communication</a:t>
            </a:r>
          </a:p>
          <a:p>
            <a:pPr marL="917575" indent="-515938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Team-Based Approach</a:t>
            </a:r>
          </a:p>
          <a:p>
            <a:pPr marL="1831975" lvl="2" indent="-515938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Theory </a:t>
            </a:r>
          </a:p>
          <a:p>
            <a:pPr marL="1831975" lvl="2" indent="-515938">
              <a:buFont typeface="Arial" charset="0"/>
              <a:buChar char="•"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Practice &amp; Tools</a:t>
            </a:r>
          </a:p>
          <a:p>
            <a:pPr marL="917575" indent="-515938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Impact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9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LoboWings Hardwire Safety Tools and Principles 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 descr="LoboWings Tracking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2400" y="1066800"/>
            <a:ext cx="5334000" cy="3772964"/>
          </a:xfrm>
          <a:prstGeom prst="rect">
            <a:avLst/>
          </a:prstGeom>
        </p:spPr>
      </p:pic>
      <p:pic>
        <p:nvPicPr>
          <p:cNvPr id="5" name="Picture 4" descr="Pt safty Room Check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53000" y="1600199"/>
            <a:ext cx="4114800" cy="51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 Svcs Checklist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12489" y="410193"/>
            <a:ext cx="4651425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2"/>
            <a:ext cx="6324600" cy="944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Handoff Communication Tools 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 descr="Rounds Checklist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1450" y="977547"/>
            <a:ext cx="4141039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5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7"/>
            <a:ext cx="8686800" cy="9302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BH Steering Committee: Evolving to Strategy 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486400"/>
          </a:xfrm>
        </p:spPr>
        <p:txBody>
          <a:bodyPr>
            <a:noAutofit/>
          </a:bodyPr>
          <a:lstStyle/>
          <a:p>
            <a:pPr marL="465138" indent="-395288">
              <a:lnSpc>
                <a:spcPct val="110000"/>
              </a:lnSpc>
              <a:spcBef>
                <a:spcPts val="1200"/>
              </a:spcBef>
              <a:buClr>
                <a:srgbClr val="009193"/>
              </a:buClr>
            </a:pPr>
            <a:r>
              <a:rPr lang="en-US" sz="2000" dirty="0" err="1" smtClean="0"/>
              <a:t>LoboWings</a:t>
            </a:r>
            <a:r>
              <a:rPr lang="en-US" sz="2000" dirty="0" smtClean="0"/>
              <a:t> Meetings Highly Successful, other multiple meetings lacking purpose and repetitive with unclear task</a:t>
            </a:r>
          </a:p>
          <a:p>
            <a:pPr marL="465138" indent="-395288">
              <a:lnSpc>
                <a:spcPct val="110000"/>
              </a:lnSpc>
              <a:spcBef>
                <a:spcPts val="1200"/>
              </a:spcBef>
              <a:buClr>
                <a:srgbClr val="009193"/>
              </a:buClr>
            </a:pPr>
            <a:r>
              <a:rPr lang="en-US" sz="2000" dirty="0" smtClean="0"/>
              <a:t>No strategic planning process in Behavioral Health Care despite multiple challenges</a:t>
            </a:r>
          </a:p>
          <a:p>
            <a:pPr marL="465138" indent="-395288">
              <a:lnSpc>
                <a:spcPct val="110000"/>
              </a:lnSpc>
              <a:spcBef>
                <a:spcPts val="1200"/>
              </a:spcBef>
              <a:buClr>
                <a:srgbClr val="009193"/>
              </a:buClr>
            </a:pPr>
            <a:r>
              <a:rPr lang="en-US" sz="2000" dirty="0" smtClean="0"/>
              <a:t>Evolved </a:t>
            </a:r>
            <a:r>
              <a:rPr lang="en-US" sz="2000" dirty="0" err="1" smtClean="0"/>
              <a:t>LoboWings</a:t>
            </a:r>
            <a:r>
              <a:rPr lang="en-US" sz="2000" dirty="0" smtClean="0"/>
              <a:t> into weekly Behavioral Health Strategy Meetings with similar tone</a:t>
            </a:r>
          </a:p>
          <a:p>
            <a:pPr marL="465138" indent="-395288">
              <a:lnSpc>
                <a:spcPct val="110000"/>
              </a:lnSpc>
              <a:spcBef>
                <a:spcPts val="1200"/>
              </a:spcBef>
              <a:buClr>
                <a:srgbClr val="009193"/>
              </a:buClr>
            </a:pPr>
            <a:r>
              <a:rPr lang="en-US" sz="2000" dirty="0" smtClean="0"/>
              <a:t>Created seven workgroups looking at different areas of Behavioral Health Care</a:t>
            </a:r>
          </a:p>
          <a:p>
            <a:pPr marL="465138" indent="-395288">
              <a:lnSpc>
                <a:spcPct val="110000"/>
              </a:lnSpc>
              <a:spcBef>
                <a:spcPts val="1200"/>
              </a:spcBef>
              <a:buClr>
                <a:srgbClr val="009193"/>
              </a:buClr>
            </a:pPr>
            <a:r>
              <a:rPr lang="en-US" sz="2000" dirty="0" smtClean="0"/>
              <a:t>Multiple funding opportunities then disappointments – strategic planning has remained intact because of relationships developed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0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944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Waiting Time </a:t>
            </a:r>
            <a:r>
              <a:rPr lang="mr-IN" sz="3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Multi-Clinic effort</a:t>
            </a:r>
            <a:endParaRPr lang="en-US" sz="3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Required phone call contact with clinic and started reminder call system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Limited demographics of entrance to clinic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Contacted waiting list and eliminated those in care already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Hired mid-levels to take new capacity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Worked to move people through clinic who had other providers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Worked with therapists regarding RVU 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education</a:t>
            </a:r>
          </a:p>
          <a:p>
            <a:pPr>
              <a:spcBef>
                <a:spcPts val="1200"/>
              </a:spcBef>
            </a:pPr>
            <a:endParaRPr lang="en-US" sz="2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79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/>
          <a:lstStyle/>
          <a:p>
            <a:r>
              <a:rPr lang="en-US" dirty="0" smtClean="0"/>
              <a:t>What’s Been the Payoff?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747713" indent="-34290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400" dirty="0">
                <a:solidFill>
                  <a:srgbClr val="000000"/>
                </a:solidFill>
              </a:rPr>
              <a:t>Decreased addiction waiting time from one year to same day </a:t>
            </a:r>
            <a:r>
              <a:rPr lang="en-US" sz="2400" dirty="0" smtClean="0">
                <a:solidFill>
                  <a:srgbClr val="000000"/>
                </a:solidFill>
              </a:rPr>
              <a:t>access</a:t>
            </a:r>
          </a:p>
          <a:p>
            <a:pPr marL="747713" indent="-34290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Physician engagement story </a:t>
            </a:r>
          </a:p>
          <a:p>
            <a:pPr marL="747713" indent="-34290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Development of primary care program for SMI population</a:t>
            </a:r>
          </a:p>
          <a:p>
            <a:pPr marL="747713" indent="-34290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Decreased waiting time from many months to one week in outpatient Behavioral Health clinic</a:t>
            </a:r>
          </a:p>
          <a:p>
            <a:pPr marL="747713" indent="-34290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Development of team approach to care in multiple areas </a:t>
            </a:r>
          </a:p>
          <a:p>
            <a:pPr marL="747713" indent="-34290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Integration of child services in Psychiatric Emergency Room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31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3"/>
          </a:xfrm>
        </p:spPr>
        <p:txBody>
          <a:bodyPr/>
          <a:lstStyle/>
          <a:p>
            <a:r>
              <a:rPr lang="en-US" dirty="0" smtClean="0"/>
              <a:t>What’s Been the Payoff?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58150" cy="4953000"/>
          </a:xfrm>
        </p:spPr>
        <p:txBody>
          <a:bodyPr>
            <a:noAutofit/>
          </a:bodyPr>
          <a:lstStyle/>
          <a:p>
            <a:pPr marL="690563" indent="-28575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700" dirty="0"/>
              <a:t>Decreased use of restraints/seclusion inpatient units through trauma informed care model</a:t>
            </a:r>
          </a:p>
          <a:p>
            <a:pPr marL="690563" indent="-28575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700" dirty="0"/>
              <a:t>Submission of multiple grants, latest for increased care coordination</a:t>
            </a:r>
          </a:p>
          <a:p>
            <a:pPr marL="690563" indent="-28575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700" dirty="0"/>
              <a:t>Development of post incarceration transition programs</a:t>
            </a:r>
          </a:p>
          <a:p>
            <a:pPr marL="690563" indent="-285750">
              <a:lnSpc>
                <a:spcPct val="100000"/>
              </a:lnSpc>
              <a:spcBef>
                <a:spcPts val="775"/>
              </a:spcBef>
              <a:buClr>
                <a:srgbClr val="009193"/>
              </a:buClr>
            </a:pPr>
            <a:r>
              <a:rPr lang="en-US" sz="2700" dirty="0"/>
              <a:t>Increased access generally to Behavioral Health programs for additional 1000 referrals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5400000">
            <a:off x="-1117146" y="1040945"/>
            <a:ext cx="6858001" cy="47761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1676400"/>
            <a:ext cx="388211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enir Book" charset="0"/>
                <a:ea typeface="Avenir Book" charset="0"/>
                <a:cs typeface="Times New Roman" charset="0"/>
              </a:rPr>
              <a:t>”LoboWings </a:t>
            </a:r>
            <a:r>
              <a:rPr lang="en-US" sz="2000" dirty="0">
                <a:latin typeface="Avenir Book" charset="0"/>
                <a:ea typeface="Avenir Book" charset="0"/>
                <a:cs typeface="Times New Roman" charset="0"/>
              </a:rPr>
              <a:t>created a mechanism for us to get together and be much more focused. </a:t>
            </a:r>
            <a:r>
              <a:rPr lang="en-US" sz="2000" dirty="0" smtClean="0">
                <a:latin typeface="Avenir Book" charset="0"/>
                <a:ea typeface="Avenir Book" charset="0"/>
                <a:cs typeface="Times New Roman" charset="0"/>
              </a:rPr>
              <a:t>It </a:t>
            </a:r>
            <a:r>
              <a:rPr lang="en-US" sz="2000" dirty="0">
                <a:latin typeface="Avenir Book" charset="0"/>
                <a:ea typeface="Avenir Book" charset="0"/>
                <a:cs typeface="Times New Roman" charset="0"/>
              </a:rPr>
              <a:t>was the vehicle that made us more accountable to each other and </a:t>
            </a:r>
            <a:r>
              <a:rPr lang="en-US" sz="2000" dirty="0" smtClean="0">
                <a:latin typeface="Avenir Book" charset="0"/>
                <a:ea typeface="Avenir Book" charset="0"/>
                <a:cs typeface="Times New Roman" charset="0"/>
              </a:rPr>
              <a:t>got us all on </a:t>
            </a:r>
            <a:r>
              <a:rPr lang="en-US" sz="2000" dirty="0">
                <a:latin typeface="Avenir Book" charset="0"/>
                <a:ea typeface="Avenir Book" charset="0"/>
                <a:cs typeface="Times New Roman" charset="0"/>
              </a:rPr>
              <a:t>the same page</a:t>
            </a:r>
            <a:r>
              <a:rPr lang="en-US" sz="2000" dirty="0" smtClean="0">
                <a:latin typeface="Avenir Book" charset="0"/>
                <a:ea typeface="Avenir Book" charset="0"/>
                <a:cs typeface="Times New Roman" charset="0"/>
              </a:rPr>
              <a:t>.”</a:t>
            </a:r>
          </a:p>
          <a:p>
            <a:endParaRPr lang="en-US" sz="1600" dirty="0">
              <a:effectLst/>
              <a:latin typeface="Avenir Book" charset="0"/>
              <a:ea typeface="Avenir Book" charset="0"/>
              <a:cs typeface="Times New Roman" charset="0"/>
            </a:endParaRPr>
          </a:p>
          <a:p>
            <a:r>
              <a:rPr lang="en-US" sz="1600" dirty="0">
                <a:latin typeface="Avenir Book" charset="0"/>
              </a:rPr>
              <a:t>Dr. Dave </a:t>
            </a:r>
            <a:r>
              <a:rPr lang="en-US" sz="1600" dirty="0" err="1">
                <a:latin typeface="Avenir Book" charset="0"/>
              </a:rPr>
              <a:t>Graeber</a:t>
            </a:r>
            <a:endParaRPr lang="en-US" sz="1600" dirty="0">
              <a:latin typeface="Avenir Book" charset="0"/>
            </a:endParaRPr>
          </a:p>
          <a:p>
            <a:r>
              <a:rPr lang="en-US" sz="1600" dirty="0">
                <a:latin typeface="Avenir Book" charset="0"/>
              </a:rPr>
              <a:t> </a:t>
            </a:r>
          </a:p>
          <a:p>
            <a:r>
              <a:rPr lang="en-US" sz="1600" dirty="0">
                <a:latin typeface="Avenir Book" charset="0"/>
              </a:rPr>
              <a:t>Child and Adolescent Psychiatrist</a:t>
            </a:r>
          </a:p>
          <a:p>
            <a:r>
              <a:rPr lang="en-US" sz="1600" dirty="0">
                <a:latin typeface="Avenir Book" charset="0"/>
              </a:rPr>
              <a:t>Medical Director, Child Psychiatric Hospital</a:t>
            </a:r>
          </a:p>
          <a:p>
            <a:endParaRPr lang="en-US" dirty="0">
              <a:effectLst/>
              <a:latin typeface="Avenir Book" charset="0"/>
              <a:ea typeface="Avenir Book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7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133600"/>
            <a:ext cx="388211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enir Book" charset="0"/>
                <a:ea typeface="Avenir Book" charset="0"/>
                <a:cs typeface="Times New Roman" charset="0"/>
              </a:rPr>
              <a:t>“</a:t>
            </a:r>
            <a:r>
              <a:rPr lang="en-US" sz="2000" dirty="0">
                <a:latin typeface="Avenir Book" charset="0"/>
              </a:rPr>
              <a:t>I</a:t>
            </a:r>
            <a:r>
              <a:rPr lang="en-US" sz="2000" dirty="0" smtClean="0">
                <a:latin typeface="Avenir Book" charset="0"/>
              </a:rPr>
              <a:t>t’s </a:t>
            </a:r>
            <a:r>
              <a:rPr lang="en-US" sz="2000" dirty="0">
                <a:latin typeface="Avenir Book" charset="0"/>
              </a:rPr>
              <a:t>hard to even describe how much better the environment is here now without having worked in it prior. </a:t>
            </a:r>
            <a:r>
              <a:rPr lang="en-US" sz="2000" dirty="0" smtClean="0">
                <a:latin typeface="Avenir Book" charset="0"/>
              </a:rPr>
              <a:t>“</a:t>
            </a:r>
            <a:endParaRPr lang="en-US" sz="2000" dirty="0">
              <a:latin typeface="Avenir Book" charset="0"/>
            </a:endParaRPr>
          </a:p>
          <a:p>
            <a:endParaRPr lang="en-US" sz="1600" dirty="0" smtClean="0">
              <a:latin typeface="Avenir Book" charset="0"/>
            </a:endParaRPr>
          </a:p>
          <a:p>
            <a:r>
              <a:rPr lang="en-US" sz="1600" dirty="0" smtClean="0">
                <a:latin typeface="Avenir Book" charset="0"/>
              </a:rPr>
              <a:t>Dr</a:t>
            </a:r>
            <a:r>
              <a:rPr lang="en-US" sz="1600" dirty="0">
                <a:latin typeface="Avenir Book" charset="0"/>
              </a:rPr>
              <a:t>. </a:t>
            </a:r>
            <a:r>
              <a:rPr lang="en-US" sz="1600" dirty="0" smtClean="0">
                <a:latin typeface="Avenir Book" charset="0"/>
              </a:rPr>
              <a:t>Shannon Stromberg</a:t>
            </a:r>
          </a:p>
          <a:p>
            <a:r>
              <a:rPr lang="en-US" sz="1600" dirty="0" smtClean="0">
                <a:latin typeface="Avenir Book" charset="0"/>
              </a:rPr>
              <a:t>Medical </a:t>
            </a:r>
            <a:r>
              <a:rPr lang="en-US" sz="1600" dirty="0">
                <a:latin typeface="Avenir Book" charset="0"/>
              </a:rPr>
              <a:t>Director, UNMPC Inpatient Services</a:t>
            </a:r>
            <a:br>
              <a:rPr lang="en-US" sz="1600" dirty="0">
                <a:latin typeface="Avenir Book" charset="0"/>
              </a:rPr>
            </a:br>
            <a:r>
              <a:rPr lang="en-US" sz="1600" dirty="0">
                <a:latin typeface="Avenir Book" charset="0"/>
              </a:rPr>
              <a:t>Attending Psychiatrist, UNMPC Inpatient Units</a:t>
            </a:r>
          </a:p>
          <a:p>
            <a:endParaRPr lang="en-US" dirty="0">
              <a:effectLst/>
              <a:latin typeface="Avenir Book" charset="0"/>
              <a:ea typeface="Avenir Book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8691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43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Safer Working and Patient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5375" y="1752599"/>
            <a:ext cx="3505200" cy="255454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Seclusions and restraints </a:t>
            </a:r>
            <a:r>
              <a:rPr lang="en-US" sz="8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⬇</a:t>
            </a:r>
            <a:r>
              <a:rPr lang="en-US" sz="48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22%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752600"/>
            <a:ext cx="3200400" cy="255454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Staff assaults </a:t>
            </a:r>
            <a:r>
              <a:rPr lang="en-US" sz="8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⬇</a:t>
            </a:r>
            <a:r>
              <a:rPr lang="en-US" sz="48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1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457200"/>
            <a:ext cx="8229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Staff Satisfaction Way Up*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00201"/>
            <a:ext cx="7772400" cy="1333004"/>
          </a:xfrm>
          <a:prstGeom prst="rect">
            <a:avLst/>
          </a:prstGeom>
          <a:solidFill>
            <a:srgbClr val="009193">
              <a:alpha val="39216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People support one another </a:t>
            </a:r>
            <a:r>
              <a:rPr lang="en-US" sz="48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⬆26%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287" y="3103039"/>
            <a:ext cx="7772400" cy="1333004"/>
          </a:xfrm>
          <a:prstGeom prst="rect">
            <a:avLst/>
          </a:prstGeom>
          <a:solidFill>
            <a:srgbClr val="009193">
              <a:alpha val="39216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40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We’re working as a team  </a:t>
            </a:r>
            <a:r>
              <a:rPr lang="en-US" sz="48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⬆23%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655642"/>
            <a:ext cx="7772400" cy="1333004"/>
          </a:xfrm>
          <a:prstGeom prst="rect">
            <a:avLst/>
          </a:prstGeom>
          <a:solidFill>
            <a:srgbClr val="009193">
              <a:alpha val="39216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40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I am satisfied with my job </a:t>
            </a:r>
            <a:r>
              <a:rPr lang="en-US" sz="48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⬆20%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62484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*Press Gainey </a:t>
            </a:r>
            <a:r>
              <a:rPr lang="mr-IN" dirty="0" smtClean="0"/>
              <a:t>–</a:t>
            </a:r>
            <a:r>
              <a:rPr lang="en-US" dirty="0" smtClean="0"/>
              <a:t> Safety Culture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58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142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Behavioral Health: The Safety Net of Safety Nets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Safety net hospitals serve patients with the most limited financial resources</a:t>
            </a: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This population is more likely to suffer from addiction and mental illness in addition to medical health challenges </a:t>
            </a: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They lack the resources to secure preventative mental health care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When patients arrive at our hospital, they are in crisis</a:t>
            </a: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ates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of addiction and mental illness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are increasing</a:t>
            </a:r>
          </a:p>
          <a:p>
            <a:pPr>
              <a:buClr>
                <a:srgbClr val="009193"/>
              </a:buClr>
              <a:buSzPct val="125000"/>
            </a:pP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High no show rates for appointments</a:t>
            </a:r>
          </a:p>
          <a:p>
            <a:pPr>
              <a:buClr>
                <a:srgbClr val="009193"/>
              </a:buClr>
              <a:buSzPct val="125000"/>
            </a:pP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Clr>
                <a:srgbClr val="009193"/>
              </a:buClr>
              <a:buSzPct val="125000"/>
              <a:buFont typeface="Arial" charset="0"/>
              <a:buChar char="•"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Long waiting lists for outpatient services 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457200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Direct Value to Bottom Line</a:t>
            </a:r>
          </a:p>
        </p:txBody>
      </p:sp>
      <p:sp>
        <p:nvSpPr>
          <p:cNvPr id="2" name="Oval 1"/>
          <p:cNvSpPr/>
          <p:nvPr/>
        </p:nvSpPr>
        <p:spPr>
          <a:xfrm>
            <a:off x="642937" y="1295400"/>
            <a:ext cx="3733800" cy="3689668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OP V</a:t>
            </a:r>
            <a:r>
              <a:rPr lang="en-US" sz="48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olume</a:t>
            </a:r>
            <a:r>
              <a:rPr lang="en-US" sz="66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⬆</a:t>
            </a:r>
            <a:r>
              <a:rPr lang="en-US" sz="32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10-15%</a:t>
            </a:r>
            <a:endParaRPr lang="en-US" sz="32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29200" y="2819400"/>
            <a:ext cx="3733800" cy="3689668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9713" indent="-239713"/>
            <a:r>
              <a:rPr lang="en-US" sz="54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 Wait           Times</a:t>
            </a:r>
            <a:endParaRPr lang="en-US" sz="4000" b="1" dirty="0" smtClean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⬇</a:t>
            </a:r>
            <a:r>
              <a:rPr lang="en-US" sz="4000" b="1" dirty="0" smtClean="0">
                <a:solidFill>
                  <a:schemeClr val="bg1"/>
                </a:solidFill>
                <a:latin typeface="Avenir Black" charset="0"/>
                <a:ea typeface="Avenir Black" charset="0"/>
                <a:cs typeface="Avenir Black" charset="0"/>
              </a:rPr>
              <a:t>80%</a:t>
            </a:r>
            <a:endParaRPr lang="en-US" sz="4000" b="1" dirty="0">
              <a:solidFill>
                <a:schemeClr val="bg1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5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457200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Patient Satisfaction Breakthroughs*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747510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In-Patient Overall Satisfaction</a:t>
            </a:r>
          </a:p>
          <a:p>
            <a:r>
              <a:rPr lang="en-US" sz="80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⬆62%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175" y="4007316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Out-Patient Overall Satisfaction</a:t>
            </a:r>
          </a:p>
          <a:p>
            <a:r>
              <a:rPr lang="en-US" sz="8000" b="1" dirty="0" smtClean="0">
                <a:solidFill>
                  <a:srgbClr val="009193"/>
                </a:solidFill>
                <a:latin typeface="Avenir Black" charset="0"/>
                <a:ea typeface="Avenir Black" charset="0"/>
                <a:cs typeface="Avenir Black" charset="0"/>
              </a:rPr>
              <a:t>⬆66%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400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*Press Gainey Patient sat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8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venir Book"/>
                <a:cs typeface="Avenir Book"/>
              </a:rPr>
              <a:t>The Journey is Never </a:t>
            </a:r>
            <a:r>
              <a:rPr lang="en-US" sz="3600" dirty="0">
                <a:solidFill>
                  <a:srgbClr val="000000"/>
                </a:solidFill>
                <a:latin typeface="Avenir Book"/>
                <a:cs typeface="Avenir Book"/>
              </a:rPr>
              <a:t>O</a:t>
            </a:r>
            <a:r>
              <a:rPr lang="en-US" sz="3600" dirty="0" smtClean="0">
                <a:solidFill>
                  <a:srgbClr val="000000"/>
                </a:solidFill>
                <a:latin typeface="Avenir Book"/>
                <a:cs typeface="Avenir Book"/>
              </a:rPr>
              <a:t>ver </a:t>
            </a:r>
            <a:endParaRPr lang="en-US" sz="36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7543800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venir Book"/>
              <a:cs typeface="Avenir Book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Collapse of surrounding Mental Health services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Increased </a:t>
            </a:r>
            <a:r>
              <a:rPr lang="en-US" sz="2800" dirty="0">
                <a:latin typeface="Avenir Book"/>
                <a:cs typeface="Avenir Book"/>
              </a:rPr>
              <a:t>p</a:t>
            </a:r>
            <a:r>
              <a:rPr lang="en-US" sz="2800" dirty="0" smtClean="0">
                <a:latin typeface="Avenir Book"/>
                <a:cs typeface="Avenir Book"/>
              </a:rPr>
              <a:t>ressure on Emergency Services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Waiting times </a:t>
            </a:r>
            <a:r>
              <a:rPr lang="en-US" sz="2800" dirty="0">
                <a:latin typeface="Avenir Book"/>
                <a:cs typeface="Avenir Book"/>
              </a:rPr>
              <a:t>g</a:t>
            </a:r>
            <a:r>
              <a:rPr lang="en-US" sz="2800" dirty="0" smtClean="0">
                <a:latin typeface="Avenir Book"/>
                <a:cs typeface="Avenir Book"/>
              </a:rPr>
              <a:t>rowing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Expanding model to multiple stakeholder groups</a:t>
            </a:r>
          </a:p>
          <a:p>
            <a:pPr marL="742950" lvl="1" indent="-285750">
              <a:spcBef>
                <a:spcPts val="1200"/>
              </a:spcBef>
              <a:buFont typeface="Wingdings" charset="2"/>
              <a:buChar char="ü"/>
            </a:pPr>
            <a:r>
              <a:rPr lang="en-US" sz="2800" dirty="0" smtClean="0">
                <a:latin typeface="Avenir Book"/>
                <a:cs typeface="Avenir Book"/>
              </a:rPr>
              <a:t>City, County, State collaborations</a:t>
            </a:r>
          </a:p>
          <a:p>
            <a:pPr lvl="1"/>
            <a:endParaRPr lang="en-US" dirty="0">
              <a:latin typeface="Avenir Book"/>
              <a:cs typeface="Avenir Book"/>
            </a:endParaRPr>
          </a:p>
          <a:p>
            <a:pPr lvl="1"/>
            <a:endParaRPr lang="en-US" dirty="0" smtClean="0">
              <a:latin typeface="Avenir Book"/>
              <a:cs typeface="Avenir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19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307505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Questions Do You Have?</a:t>
            </a:r>
            <a:endParaRPr lang="en-US" sz="4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6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/>
          <p:cNvCxnSpPr/>
          <p:nvPr/>
        </p:nvCxnSpPr>
        <p:spPr>
          <a:xfrm>
            <a:off x="1364457" y="4073466"/>
            <a:ext cx="1512091" cy="156092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814512" y="3819076"/>
            <a:ext cx="3824288" cy="181531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071687" y="3215283"/>
            <a:ext cx="2576513" cy="1595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981200" y="1371600"/>
            <a:ext cx="23622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Medical</a:t>
            </a:r>
          </a:p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Practitioners, RN’s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48224" y="2779514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Psychiatrist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7675" y="2533650"/>
            <a:ext cx="1524000" cy="1524000"/>
          </a:xfrm>
          <a:prstGeom prst="ellipse">
            <a:avLst/>
          </a:prstGeom>
          <a:solidFill>
            <a:srgbClr val="00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PATIENT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19300" y="4343400"/>
            <a:ext cx="23622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Case Manager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5391150"/>
            <a:ext cx="7696200" cy="1905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48884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In patient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5726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Out patient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5691188"/>
            <a:ext cx="2057400" cy="557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Rehabilitation Clinic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5686425"/>
            <a:ext cx="2057400" cy="557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Social Services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5689045"/>
            <a:ext cx="2057400" cy="5572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Treatment Center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2209800" y="2895600"/>
            <a:ext cx="2095500" cy="709613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Consulting Specialists</a:t>
            </a:r>
            <a:endParaRPr lang="en-US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6142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Complex Coordination is the Norm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675" y="2235340"/>
            <a:ext cx="542925" cy="66026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62300" y="3733800"/>
            <a:ext cx="0" cy="56066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00400" y="2133600"/>
            <a:ext cx="0" cy="71306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57350" y="3994487"/>
            <a:ext cx="314325" cy="37397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076700" y="5162550"/>
            <a:ext cx="1028700" cy="47184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162300" y="5145702"/>
            <a:ext cx="0" cy="52899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209675" y="5157429"/>
            <a:ext cx="1062037" cy="47696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09675" y="4128016"/>
            <a:ext cx="0" cy="133835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6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50442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Critical Shortage of Mental Health Providers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dirty="0">
              <a:latin typeface="Avenir Book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92200" y="1066800"/>
            <a:ext cx="7112000" cy="5495636"/>
            <a:chOff x="1092200" y="1178879"/>
            <a:chExt cx="7112000" cy="54956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092200" y="1178879"/>
              <a:ext cx="7112000" cy="5495636"/>
            </a:xfrm>
            <a:prstGeom prst="rect">
              <a:avLst/>
            </a:prstGeom>
          </p:spPr>
        </p:pic>
        <p:sp>
          <p:nvSpPr>
            <p:cNvPr id="5" name="Frame 4"/>
            <p:cNvSpPr/>
            <p:nvPr/>
          </p:nvSpPr>
          <p:spPr>
            <a:xfrm rot="390707">
              <a:off x="3381254" y="3922724"/>
              <a:ext cx="690018" cy="806893"/>
            </a:xfrm>
            <a:prstGeom prst="frame">
              <a:avLst>
                <a:gd name="adj1" fmla="val 446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venir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5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d_pover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9850" r="-29850"/>
          <a:stretch>
            <a:fillRect/>
          </a:stretch>
        </p:blipFill>
        <p:spPr>
          <a:xfrm>
            <a:off x="-762000" y="1295400"/>
            <a:ext cx="105161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/>
                <a:cs typeface="Avenir Book"/>
              </a:rPr>
              <a:t>Percent of Population living below Poverty Line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11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shot 2015-11-26 at 9.28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738" r="-5738"/>
          <a:stretch>
            <a:fillRect/>
          </a:stretch>
        </p:blipFill>
        <p:spPr>
          <a:xfrm>
            <a:off x="76200" y="1752600"/>
            <a:ext cx="8933211" cy="4323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Book"/>
                <a:cs typeface="Avenir Book"/>
              </a:rPr>
              <a:t>Suicide Death Rates</a:t>
            </a:r>
            <a:endParaRPr lang="en-US" sz="3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774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gun-ownership-study-state-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3530" r="-33530"/>
          <a:stretch>
            <a:fillRect/>
          </a:stretch>
        </p:blipFill>
        <p:spPr>
          <a:xfrm>
            <a:off x="-381000" y="1981200"/>
            <a:ext cx="9921481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85800"/>
            <a:ext cx="64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ook"/>
                <a:cs typeface="Avenir Book"/>
              </a:rPr>
              <a:t>Gun Ownership  by State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92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shot 2017-04-20 at 506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3315" r="-13315"/>
          <a:stretch>
            <a:fillRect/>
          </a:stretch>
        </p:blipFill>
        <p:spPr>
          <a:xfrm>
            <a:off x="16933" y="1905000"/>
            <a:ext cx="9921481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85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Book"/>
                <a:cs typeface="Avenir Book"/>
              </a:rPr>
              <a:t>Drug Overdose Mortality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54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12223</TotalTime>
  <Words>1252</Words>
  <Application>Microsoft Macintosh PowerPoint</Application>
  <PresentationFormat>On-screen Show (4:3)</PresentationFormat>
  <Paragraphs>226</Paragraphs>
  <Slides>36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Where We Started From </vt:lpstr>
      <vt:lpstr>Slide 13</vt:lpstr>
      <vt:lpstr>Using Crew Resource Management</vt:lpstr>
      <vt:lpstr>Slide 15</vt:lpstr>
      <vt:lpstr> CRM Implementation Process </vt:lpstr>
      <vt:lpstr> Call Sign: Lobo Wings </vt:lpstr>
      <vt:lpstr>Hang Rothko Right</vt:lpstr>
      <vt:lpstr>Hardwire Safety Tools – How We Did It </vt:lpstr>
      <vt:lpstr>LoboWings Hardwire Safety Tools and Principles </vt:lpstr>
      <vt:lpstr>Handoff Communication Tools </vt:lpstr>
      <vt:lpstr>BH Steering Committee: Evolving to Strategy </vt:lpstr>
      <vt:lpstr>Waiting Time – Multi-Clinic effort</vt:lpstr>
      <vt:lpstr>What’s Been the Payoff?</vt:lpstr>
      <vt:lpstr>What’s Been the Payoff?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OSUMC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Ohio State Wexner Medical Center</dc:creator>
  <cp:lastModifiedBy>melissa jones</cp:lastModifiedBy>
  <cp:revision>140</cp:revision>
  <dcterms:created xsi:type="dcterms:W3CDTF">2017-12-21T19:43:59Z</dcterms:created>
  <dcterms:modified xsi:type="dcterms:W3CDTF">2017-12-22T20:19:26Z</dcterms:modified>
</cp:coreProperties>
</file>